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6" r:id="rId1"/>
    <p:sldMasterId id="2147483843" r:id="rId2"/>
    <p:sldMasterId id="2147483904" r:id="rId3"/>
  </p:sldMasterIdLst>
  <p:notesMasterIdLst>
    <p:notesMasterId r:id="rId17"/>
  </p:notesMasterIdLst>
  <p:sldIdLst>
    <p:sldId id="257" r:id="rId4"/>
    <p:sldId id="303" r:id="rId5"/>
    <p:sldId id="311" r:id="rId6"/>
    <p:sldId id="312" r:id="rId7"/>
    <p:sldId id="313" r:id="rId8"/>
    <p:sldId id="256" r:id="rId9"/>
    <p:sldId id="264" r:id="rId10"/>
    <p:sldId id="266" r:id="rId11"/>
    <p:sldId id="267" r:id="rId12"/>
    <p:sldId id="314" r:id="rId13"/>
    <p:sldId id="316" r:id="rId14"/>
    <p:sldId id="317" r:id="rId15"/>
    <p:sldId id="294" r:id="rId16"/>
  </p:sldIdLst>
  <p:sldSz cx="9144000" cy="5143500" type="screen16x9"/>
  <p:notesSz cx="6858000" cy="9144000"/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D74"/>
    <a:srgbClr val="0096E3"/>
    <a:srgbClr val="2DB8C5"/>
    <a:srgbClr val="73B82B"/>
    <a:srgbClr val="F18500"/>
    <a:srgbClr val="10746A"/>
    <a:srgbClr val="8D3786"/>
    <a:srgbClr val="CDA60C"/>
    <a:srgbClr val="EC008C"/>
    <a:srgbClr val="2DB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95" autoAdjust="0"/>
    <p:restoredTop sz="94695" autoAdjust="0"/>
  </p:normalViewPr>
  <p:slideViewPr>
    <p:cSldViewPr snapToGrid="0" snapToObjects="1">
      <p:cViewPr varScale="1">
        <p:scale>
          <a:sx n="166" d="100"/>
          <a:sy n="166" d="100"/>
        </p:scale>
        <p:origin x="200" y="6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 dirty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c:rich>
      </c:tx>
      <c:layout>
        <c:manualLayout>
          <c:xMode val="edge"/>
          <c:yMode val="edge"/>
          <c:x val="0.30859996977948773"/>
          <c:y val="1.446726273736742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5009355875836059E-2"/>
          <c:y val="0.13986788302602043"/>
          <c:w val="0.67931177666812181"/>
          <c:h val="0.7602155399221592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CA9-4D25-9A08-E785591F912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A9-4D25-9A08-E785591F912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CA9-4D25-9A08-E785591F912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CA9-4D25-9A08-E785591F912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CA9-4D25-9A08-E785591F912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CA9-4D25-9A08-E785591F912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CA9-4D25-9A08-E785591F912F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CA9-4D25-9A08-E785591F91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69977572318967052"/>
          <c:y val="0.1928179891354784"/>
          <c:w val="0.30022436435136202"/>
          <c:h val="0.652836048290867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 dirty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c:rich>
      </c:tx>
      <c:layout>
        <c:manualLayout>
          <c:xMode val="edge"/>
          <c:yMode val="edge"/>
          <c:x val="0.34416114174553275"/>
          <c:y val="1.40625433274614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7531567990058079E-2"/>
          <c:y val="0.11931885404850991"/>
          <c:w val="0.63197913902634784"/>
          <c:h val="0.65308987739149349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51-495A-8996-44DF7C239E0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51-495A-8996-44DF7C239E0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51-495A-8996-44DF7C239E0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51-495A-8996-44DF7C239E0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151-495A-8996-44DF7C239E0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151-495A-8996-44DF7C239E0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151-495A-8996-44DF7C239E04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0.5</c:v>
                </c:pt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4.5</c:v>
                </c:pt>
                <c:pt idx="5">
                  <c:v>5.5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151-495A-8996-44DF7C239E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53237616"/>
        <c:axId val="774982448"/>
      </c:barChart>
      <c:valAx>
        <c:axId val="7749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Frutiger 55 Roman" pitchFamily="2" charset="0"/>
                <a:ea typeface="+mn-ea"/>
                <a:cs typeface="+mn-cs"/>
              </a:defRPr>
            </a:pPr>
            <a:endParaRPr lang="en-US"/>
          </a:p>
        </c:txPr>
        <c:crossAx val="853237616"/>
        <c:crosses val="autoZero"/>
        <c:crossBetween val="between"/>
      </c:valAx>
      <c:catAx>
        <c:axId val="853237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6350" cap="flat" cmpd="sng" algn="ctr">
            <a:solidFill>
              <a:schemeClr val="dk1"/>
            </a:solidFill>
            <a:prstDash val="solid"/>
            <a:miter lim="800000"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9824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2056497372130657"/>
          <c:y val="0.23026675851480399"/>
          <c:w val="0.24631125718087762"/>
          <c:h val="0.606979607086511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 dirty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39648043799212601"/>
          <c:y val="1.40624991349348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017085530237922"/>
          <c:y val="0.11931885404850991"/>
          <c:w val="0.59848297447332355"/>
          <c:h val="0.80052066313077841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79-46EC-ACD0-05064C0E4F1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79-46EC-ACD0-05064C0E4F1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79-46EC-ACD0-05064C0E4F1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E79-46EC-ACD0-05064C0E4F1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E79-46EC-ACD0-05064C0E4F1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E79-46EC-ACD0-05064C0E4F1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E79-46EC-ACD0-05064C0E4F15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E79-46EC-ACD0-05064C0E4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9"/>
        <c:axId val="853237616"/>
        <c:axId val="774982448"/>
      </c:barChart>
      <c:valAx>
        <c:axId val="774982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Frutiger 55 Roman" pitchFamily="2" charset="0"/>
                <a:ea typeface="+mn-ea"/>
                <a:cs typeface="+mn-cs"/>
              </a:defRPr>
            </a:pPr>
            <a:endParaRPr lang="en-US"/>
          </a:p>
        </c:txPr>
        <c:crossAx val="853237616"/>
        <c:crosses val="autoZero"/>
        <c:crossBetween val="between"/>
      </c:valAx>
      <c:catAx>
        <c:axId val="8532376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Frutiger 55 Roman" pitchFamily="2" charset="0"/>
                <a:ea typeface="+mn-ea"/>
                <a:cs typeface="+mn-cs"/>
              </a:defRPr>
            </a:pPr>
            <a:endParaRPr lang="en-US"/>
          </a:p>
        </c:txPr>
        <c:crossAx val="7749824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2396512040726835"/>
          <c:y val="9.6391868962480462E-2"/>
          <c:w val="0.2760348679438433"/>
          <c:h val="0.809237306362179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6F77-CFCE-A445-8E2C-54D16F9EECCC}" type="datetimeFigureOut">
              <a:rPr lang="en-US" smtClean="0"/>
              <a:t>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42D00-D33B-6747-961F-9152114FB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0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D497-C13F-6044-A211-40616A07D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1"/>
            <a:ext cx="8568000" cy="2941423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3134178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 column text +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496620" y="1309603"/>
            <a:ext cx="6380681" cy="28083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96620" y="4176072"/>
            <a:ext cx="638068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2001129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2473945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ero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7339" y="1322601"/>
            <a:ext cx="8578850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177950"/>
            <a:ext cx="857885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3461591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79400" y="250826"/>
            <a:ext cx="8597901" cy="38671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177950"/>
            <a:ext cx="857885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</p:spTree>
    <p:extLst>
      <p:ext uri="{BB962C8B-B14F-4D97-AF65-F5344CB8AC3E}">
        <p14:creationId xmlns:p14="http://schemas.microsoft.com/office/powerpoint/2010/main" val="2436586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203484" y="1234649"/>
            <a:ext cx="2219675" cy="1349665"/>
            <a:chOff x="1985262" y="1786188"/>
            <a:chExt cx="3594613" cy="25795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2DB8C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5" cy="10321"/>
            </a:xfrm>
            <a:prstGeom prst="line">
              <a:avLst/>
            </a:prstGeom>
            <a:ln w="28575">
              <a:solidFill>
                <a:srgbClr val="2DB8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DB8C5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2DB8C5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3299430" y="1210655"/>
            <a:ext cx="2156489" cy="1349665"/>
            <a:chOff x="1985262" y="1786188"/>
            <a:chExt cx="3594613" cy="25795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526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8D37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6" cy="10321"/>
            </a:xfrm>
            <a:prstGeom prst="line">
              <a:avLst/>
            </a:prstGeom>
            <a:ln w="28575">
              <a:solidFill>
                <a:srgbClr val="8D37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8D3786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8D3786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6395376" y="1210655"/>
            <a:ext cx="2184743" cy="1349665"/>
            <a:chOff x="1985262" y="1786188"/>
            <a:chExt cx="3594613" cy="25795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526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107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4" cy="10321"/>
            </a:xfrm>
            <a:prstGeom prst="line">
              <a:avLst/>
            </a:prstGeom>
            <a:ln w="28575">
              <a:solidFill>
                <a:srgbClr val="1074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0746A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10746A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1800890" y="2785639"/>
            <a:ext cx="2268189" cy="1349665"/>
            <a:chOff x="1985262" y="1786188"/>
            <a:chExt cx="3594613" cy="25795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F185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5" cy="10321"/>
            </a:xfrm>
            <a:prstGeom prst="line">
              <a:avLst/>
            </a:prstGeom>
            <a:ln w="28575">
              <a:solidFill>
                <a:srgbClr val="F18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18500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F18500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4949634" y="2785639"/>
            <a:ext cx="2289366" cy="1349665"/>
            <a:chOff x="1985262" y="1786188"/>
            <a:chExt cx="3594613" cy="25795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3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73B82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71937"/>
              <a:ext cx="3407805" cy="10321"/>
            </a:xfrm>
            <a:prstGeom prst="line">
              <a:avLst/>
            </a:prstGeom>
            <a:ln w="28575">
              <a:solidFill>
                <a:srgbClr val="73B8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3B82B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73B82B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sp>
        <p:nvSpPr>
          <p:cNvPr id="2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11096"/>
            <a:ext cx="8672097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2476875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348A56A-D03E-7C4E-AE8E-F896E6A5A11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6463332"/>
              </p:ext>
            </p:extLst>
          </p:nvPr>
        </p:nvGraphicFramePr>
        <p:xfrm>
          <a:off x="2925649" y="1218723"/>
          <a:ext cx="4923808" cy="3149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2001129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2583801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DE844C2-66A4-7347-BB76-EF1AA2EFEA8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44693725"/>
              </p:ext>
            </p:extLst>
          </p:nvPr>
        </p:nvGraphicFramePr>
        <p:xfrm>
          <a:off x="3380198" y="1259540"/>
          <a:ext cx="5003514" cy="3295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2001129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2970813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F8E69A5-8A32-3B48-8662-8A79DC2E092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04297787"/>
              </p:ext>
            </p:extLst>
          </p:nvPr>
        </p:nvGraphicFramePr>
        <p:xfrm>
          <a:off x="2586555" y="1209354"/>
          <a:ext cx="5804951" cy="302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2001129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3314826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FD6674-8208-4117-92B8-8BA50FAB180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55052084"/>
              </p:ext>
            </p:extLst>
          </p:nvPr>
        </p:nvGraphicFramePr>
        <p:xfrm>
          <a:off x="287338" y="1689652"/>
          <a:ext cx="7137192" cy="110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532">
                  <a:extLst>
                    <a:ext uri="{9D8B030D-6E8A-4147-A177-3AD203B41FA5}">
                      <a16:colId xmlns:a16="http://schemas.microsoft.com/office/drawing/2014/main" val="3822116847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1796008628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879958063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650332254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035283889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2593290401"/>
                    </a:ext>
                  </a:extLst>
                </a:gridCol>
              </a:tblGrid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>
                          <a:latin typeface="FS Sally Trial Medium" panose="02000503070000020004" pitchFamily="2" charset="77"/>
                        </a:rPr>
                        <a:t>XXXXXXXXXXXXX</a:t>
                      </a: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</a:t>
                      </a:r>
                      <a:endParaRPr lang="en-US" sz="900" dirty="0"/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180098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55196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887121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9189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5AC98B-3184-4158-8DB1-FD0896BAEA5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1761083"/>
              </p:ext>
            </p:extLst>
          </p:nvPr>
        </p:nvGraphicFramePr>
        <p:xfrm>
          <a:off x="287338" y="3153802"/>
          <a:ext cx="7137192" cy="110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532">
                  <a:extLst>
                    <a:ext uri="{9D8B030D-6E8A-4147-A177-3AD203B41FA5}">
                      <a16:colId xmlns:a16="http://schemas.microsoft.com/office/drawing/2014/main" val="3822116847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1796008628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879958063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650332254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035283889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2593290401"/>
                    </a:ext>
                  </a:extLst>
                </a:gridCol>
              </a:tblGrid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>
                          <a:latin typeface="FS Sally Trial Medium" panose="02000503070000020004" pitchFamily="2" charset="77"/>
                        </a:rPr>
                        <a:t>XXXXXXXXXXXXX</a:t>
                      </a: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</a:t>
                      </a:r>
                      <a:endParaRPr lang="en-US" sz="900" dirty="0"/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180098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55196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887121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91891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C60D497-C13F-6044-A211-40616A07D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8568000" cy="21323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3833570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369F1-BC58-F546-AC43-BD6831F7C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DF470-CA2F-244C-AA5A-EB6772199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91A8A-76F2-CC40-B535-0E1AA208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6627-F4D3-6B4F-99B2-C7385EF38ABF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13A5E-E991-F345-A531-B2984D19C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25FBC-B549-E64E-BC74-486302C2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EF997-F341-F54E-BA04-7AF750CD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616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_Logo"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811C00-D549-464E-ADFA-3C1836754071}"/>
              </a:ext>
            </a:extLst>
          </p:cNvPr>
          <p:cNvSpPr txBox="1"/>
          <p:nvPr userDrawn="1"/>
        </p:nvSpPr>
        <p:spPr>
          <a:xfrm>
            <a:off x="3282511" y="1820461"/>
            <a:ext cx="2770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641" y="3108935"/>
            <a:ext cx="3927584" cy="14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9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C147732-D245-FB43-B9C7-22E9D5472E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1311275"/>
            <a:ext cx="4186238" cy="2952749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 lang="en-GB" sz="1400" b="0" i="0" smtClean="0">
                <a:solidFill>
                  <a:srgbClr val="1C3D7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lvl="0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4165862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usu</a:t>
            </a:r>
            <a:r>
              <a:rPr lang="en-US" dirty="0"/>
              <a:t> </a:t>
            </a:r>
            <a:r>
              <a:rPr lang="en-US" dirty="0" err="1"/>
              <a:t>purto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</a:t>
            </a:r>
            <a:r>
              <a:rPr lang="en-US" dirty="0" err="1"/>
              <a:t>accusata</a:t>
            </a:r>
            <a:r>
              <a:rPr lang="en-US" dirty="0"/>
              <a:t> no, mea </a:t>
            </a:r>
            <a:r>
              <a:rPr lang="en-US" dirty="0" err="1"/>
              <a:t>ceteros</a:t>
            </a:r>
            <a:r>
              <a:rPr lang="en-US" dirty="0"/>
              <a:t> </a:t>
            </a:r>
            <a:r>
              <a:rPr lang="en-US" dirty="0" err="1"/>
              <a:t>antiopam</a:t>
            </a:r>
            <a:r>
              <a:rPr lang="en-US" dirty="0"/>
              <a:t> no. </a:t>
            </a:r>
            <a:r>
              <a:rPr lang="en-US" dirty="0" err="1"/>
              <a:t>Ea</a:t>
            </a:r>
            <a:r>
              <a:rPr lang="en-US" dirty="0"/>
              <a:t> qui facer </a:t>
            </a:r>
            <a:r>
              <a:rPr lang="en-US" dirty="0" err="1"/>
              <a:t>legimus</a:t>
            </a:r>
            <a:r>
              <a:rPr lang="en-US" dirty="0"/>
              <a:t>, quo semper </a:t>
            </a:r>
            <a:r>
              <a:rPr lang="en-US" dirty="0" err="1"/>
              <a:t>appellantur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. Ne per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sententiae</a:t>
            </a:r>
            <a:r>
              <a:rPr lang="en-US" dirty="0"/>
              <a:t>. </a:t>
            </a:r>
            <a:r>
              <a:rPr lang="en-US" dirty="0" err="1"/>
              <a:t>Pri</a:t>
            </a:r>
            <a:r>
              <a:rPr lang="en-US" dirty="0"/>
              <a:t> ad </a:t>
            </a:r>
            <a:r>
              <a:rPr lang="en-US" dirty="0" err="1"/>
              <a:t>purto</a:t>
            </a:r>
            <a:r>
              <a:rPr lang="en-US" dirty="0"/>
              <a:t> </a:t>
            </a:r>
            <a:r>
              <a:rPr lang="en-US" dirty="0" err="1"/>
              <a:t>euripidis</a:t>
            </a:r>
            <a:r>
              <a:rPr lang="en-US" dirty="0"/>
              <a:t> </a:t>
            </a:r>
            <a:r>
              <a:rPr lang="en-US" dirty="0" err="1"/>
              <a:t>definiebas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ex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accusam</a:t>
            </a:r>
            <a:r>
              <a:rPr lang="en-US" dirty="0"/>
              <a:t>.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3102203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_Logo"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641" y="1821673"/>
            <a:ext cx="3927584" cy="14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92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1352554"/>
            <a:ext cx="7086600" cy="1368822"/>
          </a:xfrm>
        </p:spPr>
        <p:txBody>
          <a:bodyPr anchor="b">
            <a:normAutofit/>
          </a:bodyPr>
          <a:lstStyle>
            <a:lvl1pPr algn="l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724151"/>
            <a:ext cx="7086600" cy="514350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1" y="3235746"/>
            <a:ext cx="2183130" cy="28098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3242884"/>
            <a:ext cx="4800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073150"/>
            <a:ext cx="2057400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38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790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65150"/>
            <a:ext cx="8115299" cy="2101451"/>
          </a:xfrm>
        </p:spPr>
        <p:txBody>
          <a:bodyPr anchor="b">
            <a:normAutofit/>
          </a:bodyPr>
          <a:lstStyle>
            <a:lvl1pPr algn="r">
              <a:defRPr sz="3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2731294"/>
            <a:ext cx="7867650" cy="716756"/>
          </a:xfrm>
        </p:spPr>
        <p:txBody>
          <a:bodyPr>
            <a:normAutofit/>
          </a:bodyPr>
          <a:lstStyle>
            <a:lvl1pPr marL="0" indent="0" algn="r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1"/>
            <a:ext cx="5243619" cy="2730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382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45920"/>
            <a:ext cx="4000500" cy="30180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45920"/>
            <a:ext cx="4000500" cy="30180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8496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571500"/>
            <a:ext cx="6457950" cy="9715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7" y="1637852"/>
            <a:ext cx="3809993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349500"/>
            <a:ext cx="3983831" cy="23145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37852"/>
            <a:ext cx="3829050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49500"/>
            <a:ext cx="4000500" cy="23145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642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47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1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308610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686" y="560070"/>
            <a:ext cx="4882964" cy="410394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308610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282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515493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95928" y="563431"/>
            <a:ext cx="2733722" cy="410058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515493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28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C74048-C75E-FD4A-A2F0-C36E16C2A3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79950" y="1311276"/>
            <a:ext cx="4186238" cy="2791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9950" y="4176072"/>
            <a:ext cx="4186238" cy="879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4165862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908282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33" y="3523021"/>
            <a:ext cx="8116526" cy="61451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1295" y="706080"/>
            <a:ext cx="8116380" cy="260862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4137537"/>
            <a:ext cx="8115300" cy="526477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0071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65150"/>
            <a:ext cx="8115300" cy="2101850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850"/>
            <a:ext cx="7597887" cy="74930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464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565150"/>
            <a:ext cx="7613650" cy="1953371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2524168"/>
            <a:ext cx="7194552" cy="33333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1" y="2969897"/>
            <a:ext cx="7613650" cy="509903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7188" y="70008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38173" y="202596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71615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71" y="843526"/>
            <a:ext cx="7609640" cy="188387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237"/>
            <a:ext cx="7608491" cy="74991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4163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163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327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79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51560"/>
            <a:ext cx="2592324" cy="46299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49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76600" y="165099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75144" y="2178050"/>
            <a:ext cx="2592324" cy="24859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8850" y="164464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038851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110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15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6463" y="3143250"/>
            <a:ext cx="2588687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6463" y="1771650"/>
            <a:ext cx="2588687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6463" y="3655323"/>
            <a:ext cx="2588687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698" y="3143250"/>
            <a:ext cx="2586701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80697" y="1771650"/>
            <a:ext cx="2586702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80699" y="3655323"/>
            <a:ext cx="2586701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7299" y="3143250"/>
            <a:ext cx="2592352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37391" y="1771650"/>
            <a:ext cx="258590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037299" y="3655321"/>
            <a:ext cx="2589334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6459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645920"/>
            <a:ext cx="8115300" cy="301809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84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558800"/>
            <a:ext cx="1543050" cy="292735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558800"/>
            <a:ext cx="6153151" cy="29273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4956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0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366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12000">
              <a:srgbClr val="1C3D74"/>
            </a:gs>
            <a:gs pos="100000">
              <a:srgbClr val="2DB8C5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32128142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Cover 1"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4010446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C74048-C75E-FD4A-A2F0-C36E16C2A3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67512" y="1311276"/>
            <a:ext cx="2098675" cy="27737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7" y="1322602"/>
            <a:ext cx="6361375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2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1516180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9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gradFill flip="none" rotWithShape="1">
          <a:gsLst>
            <a:gs pos="74000">
              <a:srgbClr val="10746A"/>
            </a:gs>
            <a:gs pos="18000">
              <a:srgbClr val="0096E3">
                <a:lumMod val="90000"/>
                <a:lumOff val="1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31936945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gradFill flip="none" rotWithShape="1">
          <a:gsLst>
            <a:gs pos="0">
              <a:srgbClr val="73B82B">
                <a:lumMod val="88000"/>
                <a:lumOff val="12000"/>
              </a:srgbClr>
            </a:gs>
            <a:gs pos="97312">
              <a:srgbClr val="10746A"/>
            </a:gs>
            <a:gs pos="59000">
              <a:srgbClr val="10746A">
                <a:lumMod val="94000"/>
                <a:lumOff val="6000"/>
              </a:srgbClr>
            </a:gs>
          </a:gsLst>
          <a:lin ang="1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6607723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gradFill>
          <a:gsLst>
            <a:gs pos="0">
              <a:srgbClr val="73B82B">
                <a:lumMod val="88000"/>
                <a:lumOff val="12000"/>
              </a:srgbClr>
            </a:gs>
            <a:gs pos="69000">
              <a:srgbClr val="2DB8C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41877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gradFill flip="none" rotWithShape="1">
          <a:gsLst>
            <a:gs pos="85484">
              <a:srgbClr val="8D3786"/>
            </a:gs>
            <a:gs pos="19000">
              <a:srgbClr val="EC008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055588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gradFill flip="none" rotWithShape="1">
          <a:gsLst>
            <a:gs pos="3226">
              <a:srgbClr val="8D3786"/>
            </a:gs>
            <a:gs pos="35000">
              <a:srgbClr val="8D3786"/>
            </a:gs>
            <a:gs pos="100000">
              <a:srgbClr val="F18500"/>
            </a:gs>
          </a:gsLst>
          <a:lin ang="19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308686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67512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D51F31A-86D2-8C4F-A1A9-C88372B37B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67513" y="1311274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7" y="1322602"/>
            <a:ext cx="6361375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1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67513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184004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E942392-5A1D-4B43-9FC3-CF83A59FC53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67513" y="1311275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4176976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1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67513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67512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1475935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4165862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767513" y="1322601"/>
            <a:ext cx="2098675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67512" y="417795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286992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4165862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4305300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4305302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778626" y="2877213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8624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3368500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 column text + image +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02847" y="1322601"/>
            <a:ext cx="2763341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02847" y="4177950"/>
            <a:ext cx="2763341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2742964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C147732-D245-FB43-B9C7-22E9D5472E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3551" y="1311275"/>
            <a:ext cx="2697855" cy="2952749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 lang="en-GB" sz="1400" b="0" i="0" smtClean="0">
                <a:solidFill>
                  <a:srgbClr val="1C3D7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1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3B30F1-BEAB-1D48-98D9-E0838B9BE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t="86937"/>
          <a:stretch/>
        </p:blipFill>
        <p:spPr>
          <a:xfrm>
            <a:off x="0" y="4471626"/>
            <a:ext cx="9144000" cy="6718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FACAD1-D0A6-9749-A5C6-07C38D8E6F7D}"/>
              </a:ext>
            </a:extLst>
          </p:cNvPr>
          <p:cNvSpPr txBox="1"/>
          <p:nvPr userDrawn="1"/>
        </p:nvSpPr>
        <p:spPr>
          <a:xfrm>
            <a:off x="7926850" y="4846638"/>
            <a:ext cx="93933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A98891B2-5225-5C40-A770-7C3A43B5E5B1}" type="slidenum">
              <a:rPr lang="en-US" sz="9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9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89" y="4516570"/>
            <a:ext cx="1451177" cy="52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  <p:sldLayoutId id="214748392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86">
          <p15:clr>
            <a:srgbClr val="F26B43"/>
          </p15:clr>
        </p15:guide>
        <p15:guide id="2" pos="18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46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8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812A37-E96D-5741-89BD-E8C59B839E20}"/>
              </a:ext>
            </a:extLst>
          </p:cNvPr>
          <p:cNvCxnSpPr/>
          <p:nvPr userDrawn="1"/>
        </p:nvCxnSpPr>
        <p:spPr>
          <a:xfrm>
            <a:off x="298188" y="4830791"/>
            <a:ext cx="856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520C207-021B-0440-8745-A5098991FAAA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4" y="256127"/>
            <a:ext cx="2479361" cy="88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553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  <p:sldLayoutId id="2147483922" r:id="rId18"/>
    <p:sldLayoutId id="2147483717" r:id="rId19"/>
    <p:sldLayoutId id="2147483765" r:id="rId20"/>
    <p:sldLayoutId id="2147483766" r:id="rId21"/>
    <p:sldLayoutId id="2147483767" r:id="rId22"/>
    <p:sldLayoutId id="2147483768" r:id="rId23"/>
    <p:sldLayoutId id="2147483769" r:id="rId24"/>
  </p:sldLayoutIdLst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58" userDrawn="1">
          <p15:clr>
            <a:srgbClr val="F26B43"/>
          </p15:clr>
        </p15:guide>
        <p15:guide id="3" pos="176" userDrawn="1">
          <p15:clr>
            <a:srgbClr val="F26B43"/>
          </p15:clr>
        </p15:guide>
        <p15:guide id="4" orient="horz" pos="2981" userDrawn="1">
          <p15:clr>
            <a:srgbClr val="F26B43"/>
          </p15:clr>
        </p15:guide>
        <p15:guide id="5" pos="5585" userDrawn="1">
          <p15:clr>
            <a:srgbClr val="F26B43"/>
          </p15:clr>
        </p15:guide>
        <p15:guide id="6" orient="horz" pos="1620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  <p15:guide id="8" orient="horz" pos="690" userDrawn="1">
          <p15:clr>
            <a:srgbClr val="F26B43"/>
          </p15:clr>
        </p15:guide>
        <p15:guide id="9" orient="horz" pos="826" userDrawn="1">
          <p15:clr>
            <a:srgbClr val="F26B43"/>
          </p15:clr>
        </p15:guide>
        <p15:guide id="10" pos="2812" userDrawn="1">
          <p15:clr>
            <a:srgbClr val="F26B43"/>
          </p15:clr>
        </p15:guide>
        <p15:guide id="11" pos="2948" userDrawn="1">
          <p15:clr>
            <a:srgbClr val="F26B43"/>
          </p15:clr>
        </p15:guide>
        <p15:guide id="12" pos="1474" userDrawn="1">
          <p15:clr>
            <a:srgbClr val="F26B43"/>
          </p15:clr>
        </p15:guide>
        <p15:guide id="13" pos="4263" userDrawn="1">
          <p15:clr>
            <a:srgbClr val="F26B43"/>
          </p15:clr>
        </p15:guide>
        <p15:guide id="14" orient="horz" pos="2822" userDrawn="1">
          <p15:clr>
            <a:srgbClr val="F26B43"/>
          </p15:clr>
        </p15:guide>
        <p15:guide id="15" orient="horz" pos="27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c-Bioinformatics-Group-Project/SNPEur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quarter" idx="10"/>
          </p:nvPr>
        </p:nvSpPr>
        <p:spPr>
          <a:xfrm>
            <a:off x="804382" y="886665"/>
            <a:ext cx="7304568" cy="11715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Courier" pitchFamily="2" charset="0"/>
              </a:rPr>
              <a:t>BIO727P </a:t>
            </a:r>
          </a:p>
          <a:p>
            <a:pPr algn="ctr"/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Courier" pitchFamily="2" charset="0"/>
              </a:rPr>
              <a:t>Bioinformatics Software </a:t>
            </a:r>
          </a:p>
          <a:p>
            <a:pPr algn="ctr"/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Courier" pitchFamily="2" charset="0"/>
              </a:rPr>
              <a:t>Development Group Project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/>
          </p:nvPr>
        </p:nvSpPr>
        <p:spPr>
          <a:xfrm>
            <a:off x="673414" y="2781041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1" dirty="0">
                <a:solidFill>
                  <a:schemeClr val="tx1">
                    <a:lumMod val="85000"/>
                  </a:schemeClr>
                </a:solidFill>
                <a:latin typeface="Tw Cen MT" panose="020B0602020104020603" pitchFamily="34" charset="77"/>
              </a:rPr>
              <a:t>Team Liam</a:t>
            </a:r>
          </a:p>
          <a:p>
            <a:pPr algn="ctr"/>
            <a:r>
              <a:rPr lang="en-US" sz="2500" b="1" dirty="0">
                <a:solidFill>
                  <a:schemeClr val="tx1">
                    <a:lumMod val="85000"/>
                  </a:schemeClr>
                </a:solidFill>
                <a:latin typeface="Tw Cen MT Condensed" panose="020B0606020104020203" pitchFamily="34" charset="77"/>
              </a:rPr>
              <a:t>Vi Bui, </a:t>
            </a:r>
            <a:r>
              <a:rPr lang="en-US" sz="2500" b="1" dirty="0" err="1">
                <a:solidFill>
                  <a:schemeClr val="tx1">
                    <a:lumMod val="85000"/>
                  </a:schemeClr>
                </a:solidFill>
                <a:latin typeface="Tw Cen MT Condensed" panose="020B0606020104020203" pitchFamily="34" charset="77"/>
              </a:rPr>
              <a:t>Uppy</a:t>
            </a:r>
            <a:r>
              <a:rPr lang="en-US" sz="2500" b="1" dirty="0">
                <a:solidFill>
                  <a:schemeClr val="tx1">
                    <a:lumMod val="85000"/>
                  </a:schemeClr>
                </a:solidFill>
                <a:latin typeface="Tw Cen MT Condensed" panose="020B0606020104020203" pitchFamily="34" charset="77"/>
              </a:rPr>
              <a:t> Gill, Liam Johnson, Neha </a:t>
            </a:r>
            <a:r>
              <a:rPr lang="en-US" sz="2500" b="1" dirty="0" err="1">
                <a:solidFill>
                  <a:schemeClr val="tx1">
                    <a:lumMod val="85000"/>
                  </a:schemeClr>
                </a:solidFill>
                <a:latin typeface="Tw Cen MT Condensed" panose="020B0606020104020203" pitchFamily="34" charset="77"/>
              </a:rPr>
              <a:t>Khairnar</a:t>
            </a:r>
            <a:endParaRPr lang="en-US" sz="2500" b="1" dirty="0">
              <a:solidFill>
                <a:schemeClr val="tx1">
                  <a:lumMod val="85000"/>
                </a:schemeClr>
              </a:solidFill>
              <a:latin typeface="Tw Cen MT Condensed" panose="020B0606020104020203" pitchFamily="34" charset="77"/>
            </a:endParaRPr>
          </a:p>
          <a:p>
            <a:pPr algn="ctr"/>
            <a:endParaRPr lang="en-US" sz="2500" b="1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5042D-0D22-5B41-B929-CB2ED420B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998006"/>
            <a:ext cx="1769765" cy="186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8C146-293D-4D4B-BB72-07E1C4F9B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AF6D4E-11D2-384F-B0AE-03194E4A181F}"/>
              </a:ext>
            </a:extLst>
          </p:cNvPr>
          <p:cNvSpPr txBox="1">
            <a:spLocks/>
          </p:cNvSpPr>
          <p:nvPr/>
        </p:nvSpPr>
        <p:spPr>
          <a:xfrm>
            <a:off x="711200" y="4090786"/>
            <a:ext cx="7870825" cy="1171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>
                <a:solidFill>
                  <a:schemeClr val="tx1">
                    <a:lumMod val="85000"/>
                  </a:schemeClr>
                </a:solidFill>
                <a:latin typeface="Tw Cen MT" panose="020B0602020104020603" pitchFamily="34" charset="77"/>
              </a:rPr>
              <a:t>Tutorial – 10</a:t>
            </a:r>
            <a:r>
              <a:rPr lang="en-US" sz="3000" baseline="30000" dirty="0">
                <a:solidFill>
                  <a:schemeClr val="tx1">
                    <a:lumMod val="85000"/>
                  </a:schemeClr>
                </a:solidFill>
                <a:latin typeface="Tw Cen MT" panose="020B0602020104020603" pitchFamily="34" charset="77"/>
              </a:rPr>
              <a:t>th</a:t>
            </a:r>
            <a:r>
              <a:rPr lang="en-US" sz="3000" dirty="0">
                <a:solidFill>
                  <a:schemeClr val="tx1">
                    <a:lumMod val="85000"/>
                  </a:schemeClr>
                </a:solidFill>
                <a:latin typeface="Tw Cen MT" panose="020B0602020104020603" pitchFamily="34" charset="77"/>
              </a:rPr>
              <a:t> February 2022</a:t>
            </a:r>
            <a:endParaRPr lang="en-US" sz="2500" dirty="0">
              <a:solidFill>
                <a:schemeClr val="tx1">
                  <a:lumMod val="85000"/>
                </a:schemeClr>
              </a:solidFill>
              <a:latin typeface="Tw Cen MT" panose="020B0602020104020603" pitchFamily="34" charset="77"/>
            </a:endParaRPr>
          </a:p>
          <a:p>
            <a:pPr algn="ctr"/>
            <a:endParaRPr lang="en-US" sz="2500" b="1" dirty="0">
              <a:solidFill>
                <a:schemeClr val="tx1">
                  <a:lumMod val="85000"/>
                </a:schemeClr>
              </a:solidFill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389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2138DF-97E4-274A-B69B-A792754D5154}"/>
              </a:ext>
            </a:extLst>
          </p:cNvPr>
          <p:cNvSpPr txBox="1">
            <a:spLocks/>
          </p:cNvSpPr>
          <p:nvPr/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685783" rtl="0" eaLnBrk="1" latinLnBrk="0" hangingPunct="1"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Statistical Tests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58129B-8F83-0D4A-82C3-50DDCE2D60CC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313F43F-9D6B-5846-A3C9-F55D87AB9A52}"/>
              </a:ext>
            </a:extLst>
          </p:cNvPr>
          <p:cNvGrpSpPr/>
          <p:nvPr/>
        </p:nvGrpSpPr>
        <p:grpSpPr>
          <a:xfrm>
            <a:off x="2539152" y="651238"/>
            <a:ext cx="6242112" cy="1124132"/>
            <a:chOff x="181359" y="651237"/>
            <a:chExt cx="6720809" cy="123218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77158C-C79B-FF47-96A2-9C8B792F9A78}"/>
                </a:ext>
              </a:extLst>
            </p:cNvPr>
            <p:cNvGrpSpPr/>
            <p:nvPr/>
          </p:nvGrpSpPr>
          <p:grpSpPr>
            <a:xfrm>
              <a:off x="230905" y="713700"/>
              <a:ext cx="4594672" cy="1088668"/>
              <a:chOff x="0" y="1760599"/>
              <a:chExt cx="9144000" cy="213172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36026291-3E66-3C4B-B0E0-0A11BC867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760599"/>
                <a:ext cx="9144000" cy="165253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89FC998-142B-B04E-9A09-8CA880FAB5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483" y="3413129"/>
                <a:ext cx="8963130" cy="47919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AC4AA2-BD0D-9745-985F-C6A7D411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8739" y="681465"/>
              <a:ext cx="2003429" cy="117428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9B8EDDC-AFF2-F045-9EFD-B80B82BE209D}"/>
                </a:ext>
              </a:extLst>
            </p:cNvPr>
            <p:cNvSpPr/>
            <p:nvPr/>
          </p:nvSpPr>
          <p:spPr>
            <a:xfrm>
              <a:off x="181359" y="651237"/>
              <a:ext cx="6720809" cy="12321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0D3075-3BCC-254C-A64B-0F6D87414F92}"/>
              </a:ext>
            </a:extLst>
          </p:cNvPr>
          <p:cNvGrpSpPr/>
          <p:nvPr/>
        </p:nvGrpSpPr>
        <p:grpSpPr>
          <a:xfrm>
            <a:off x="4682032" y="2055235"/>
            <a:ext cx="4341095" cy="861842"/>
            <a:chOff x="-30149" y="1783796"/>
            <a:chExt cx="8487102" cy="20409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F77752-B157-B449-B8B4-FE9268A47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53349" y="1783796"/>
              <a:ext cx="7103604" cy="148888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2566C5D-CC5A-A242-9B18-6A67BE85B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46938" y="3144710"/>
              <a:ext cx="6980904" cy="67999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8CE2C61-6095-F948-8D18-73CBEAF75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0149" y="1821865"/>
              <a:ext cx="1434392" cy="185885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BE3ABA-5B29-A542-974B-59DAD34440E9}"/>
              </a:ext>
            </a:extLst>
          </p:cNvPr>
          <p:cNvGrpSpPr/>
          <p:nvPr/>
        </p:nvGrpSpPr>
        <p:grpSpPr>
          <a:xfrm>
            <a:off x="4362236" y="3230387"/>
            <a:ext cx="4227075" cy="1029353"/>
            <a:chOff x="-1" y="1033292"/>
            <a:chExt cx="9144001" cy="307691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B2D8C9F-86C5-444C-9DB1-1C1142870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1562757"/>
              <a:ext cx="9144000" cy="201798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BF7C8D2-2431-3C4A-9A21-9D55940EF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3580743"/>
              <a:ext cx="9144000" cy="52946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22AF0A6-5A00-C741-8BF1-ED70D89B1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1108054"/>
              <a:ext cx="7224515" cy="409923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13CE8FE-F287-5949-86D5-2C00AE0A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24515" y="1033292"/>
              <a:ext cx="1770491" cy="538581"/>
            </a:xfrm>
            <a:prstGeom prst="rect">
              <a:avLst/>
            </a:prstGeom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75CC9556-063F-9240-945E-DC3F28C7290E}"/>
              </a:ext>
            </a:extLst>
          </p:cNvPr>
          <p:cNvSpPr/>
          <p:nvPr/>
        </p:nvSpPr>
        <p:spPr>
          <a:xfrm>
            <a:off x="4632486" y="1999087"/>
            <a:ext cx="4319987" cy="9147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1D3AE2F-B966-9D4F-A235-EBE3D3CAE86D}"/>
              </a:ext>
            </a:extLst>
          </p:cNvPr>
          <p:cNvSpPr/>
          <p:nvPr/>
        </p:nvSpPr>
        <p:spPr>
          <a:xfrm>
            <a:off x="4316218" y="3167522"/>
            <a:ext cx="4319986" cy="1155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95DFEB7-E6E1-284E-AFC3-52A1E29E32A4}"/>
              </a:ext>
            </a:extLst>
          </p:cNvPr>
          <p:cNvGrpSpPr/>
          <p:nvPr/>
        </p:nvGrpSpPr>
        <p:grpSpPr>
          <a:xfrm>
            <a:off x="370593" y="2123740"/>
            <a:ext cx="3743898" cy="1048532"/>
            <a:chOff x="27059" y="2539090"/>
            <a:chExt cx="3743898" cy="104853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C991DCC-C8E2-DD46-9B12-173064291FFD}"/>
                </a:ext>
              </a:extLst>
            </p:cNvPr>
            <p:cNvGrpSpPr/>
            <p:nvPr/>
          </p:nvGrpSpPr>
          <p:grpSpPr>
            <a:xfrm>
              <a:off x="35452" y="2539090"/>
              <a:ext cx="3735504" cy="985677"/>
              <a:chOff x="35452" y="2539090"/>
              <a:chExt cx="3735504" cy="985677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A518393A-E658-7C45-87AA-9A2454E05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452" y="2667629"/>
                <a:ext cx="3350095" cy="587313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8664C2C-B1F5-CF4D-A0E7-45D180C75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886" y="3210236"/>
                <a:ext cx="3645504" cy="314531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92D1CBA4-DFE4-FE44-997D-FB5F66BE3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74934" y="2539090"/>
                <a:ext cx="896022" cy="252147"/>
              </a:xfrm>
              <a:prstGeom prst="rect">
                <a:avLst/>
              </a:prstGeom>
            </p:spPr>
          </p:pic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188D08-E367-1D4D-BFD5-76F10D9C1ECD}"/>
                </a:ext>
              </a:extLst>
            </p:cNvPr>
            <p:cNvSpPr/>
            <p:nvPr/>
          </p:nvSpPr>
          <p:spPr>
            <a:xfrm>
              <a:off x="27059" y="2551422"/>
              <a:ext cx="3743898" cy="1036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4848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Statistical Tests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5A6E75-EF38-7348-9C89-5F6B8DBA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38" y="790340"/>
            <a:ext cx="4165862" cy="2942972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Demonstration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A3C7D-D895-FF43-84F8-C7B8BA663F8A}"/>
              </a:ext>
            </a:extLst>
          </p:cNvPr>
          <p:cNvSpPr txBox="1"/>
          <p:nvPr/>
        </p:nvSpPr>
        <p:spPr>
          <a:xfrm>
            <a:off x="406138" y="4019195"/>
            <a:ext cx="748809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https://github.com/MSc-Bioinformatics-Group-Project/SNPEuro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20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Plans for next week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8F191-0C13-274B-B6B4-5625B754192A}"/>
              </a:ext>
            </a:extLst>
          </p:cNvPr>
          <p:cNvSpPr txBox="1"/>
          <p:nvPr/>
        </p:nvSpPr>
        <p:spPr>
          <a:xfrm>
            <a:off x="332345" y="816028"/>
            <a:ext cx="65294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Tw Cen MT" panose="020B0602020104020603" pitchFamily="34" charset="77"/>
              </a:rPr>
              <a:t>Completion of final database with populations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latin typeface="Tw Cen MT" panose="020B0602020104020603" pitchFamily="34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Tw Cen MT" panose="020B0602020104020603" pitchFamily="34" charset="77"/>
              </a:rPr>
              <a:t>Filter database, relative to requirements for statistical tests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latin typeface="Tw Cen MT" panose="020B0602020104020603" pitchFamily="34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Tw Cen MT" panose="020B0602020104020603" pitchFamily="34" charset="77"/>
              </a:rPr>
              <a:t>Complete sliding window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latin typeface="Tw Cen MT" panose="020B0602020104020603" pitchFamily="34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Tw Cen MT" panose="020B0602020104020603" pitchFamily="34" charset="77"/>
              </a:rPr>
              <a:t>Use rpy2 for linking statistical code to flask – website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latin typeface="Tw Cen MT" panose="020B0602020104020603" pitchFamily="34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Tw Cen MT" panose="020B0602020104020603" pitchFamily="34" charset="77"/>
              </a:rPr>
              <a:t>Website updates (genomic co-ordinates)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latin typeface="Tw Cen MT" panose="020B0602020104020603" pitchFamily="34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Tw Cen MT" panose="020B0602020104020603" pitchFamily="34" charset="77"/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955653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980357-64DE-2040-80E8-0F809A0EB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31" y="2900480"/>
            <a:ext cx="4368858" cy="66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53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50" y="822872"/>
            <a:ext cx="8672097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235950" y="180203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Project Plans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AE071E-BB00-8141-BCEA-4A6E5A44A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90" y="180203"/>
            <a:ext cx="6182910" cy="42235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</p:spTree>
    <p:extLst>
      <p:ext uri="{BB962C8B-B14F-4D97-AF65-F5344CB8AC3E}">
        <p14:creationId xmlns:p14="http://schemas.microsoft.com/office/powerpoint/2010/main" val="205450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50" y="822872"/>
            <a:ext cx="8672097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Software architecture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60EDD0-C173-CF4E-B42B-D068A9F9B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695" y="543389"/>
            <a:ext cx="6789761" cy="377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07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Front-End (Flask) 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5A6E75-EF38-7348-9C89-5F6B8DBA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38" y="790340"/>
            <a:ext cx="4165862" cy="2942972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Demonstration </a:t>
            </a:r>
          </a:p>
        </p:txBody>
      </p:sp>
    </p:spTree>
    <p:extLst>
      <p:ext uri="{BB962C8B-B14F-4D97-AF65-F5344CB8AC3E}">
        <p14:creationId xmlns:p14="http://schemas.microsoft.com/office/powerpoint/2010/main" val="1230525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Database Preparation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5A6E75-EF38-7348-9C89-5F6B8DBA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38" y="790340"/>
            <a:ext cx="4165862" cy="2942972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Demonstration </a:t>
            </a:r>
          </a:p>
        </p:txBody>
      </p:sp>
    </p:spTree>
    <p:extLst>
      <p:ext uri="{BB962C8B-B14F-4D97-AF65-F5344CB8AC3E}">
        <p14:creationId xmlns:p14="http://schemas.microsoft.com/office/powerpoint/2010/main" val="2056951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0C6D1D-51C6-E240-8901-6CAAC4ACC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377" y="482600"/>
            <a:ext cx="3302890" cy="3840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FCC4B-3D50-0A41-B89D-6E038A9C4F3F}"/>
              </a:ext>
            </a:extLst>
          </p:cNvPr>
          <p:cNvSpPr txBox="1"/>
          <p:nvPr/>
        </p:nvSpPr>
        <p:spPr>
          <a:xfrm>
            <a:off x="539288" y="844819"/>
            <a:ext cx="2911003" cy="167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latin typeface="Tw Cen MT" panose="020B0602020104020603" pitchFamily="34" charset="77"/>
              </a:rPr>
              <a:t>PopGenome</a:t>
            </a:r>
            <a:r>
              <a:rPr lang="en-US" sz="2100" b="1" dirty="0">
                <a:latin typeface="Tw Cen MT" panose="020B0602020104020603" pitchFamily="34" charset="77"/>
              </a:rPr>
              <a:t> Package</a:t>
            </a:r>
          </a:p>
          <a:p>
            <a:endParaRPr lang="en-US" sz="1013" dirty="0">
              <a:latin typeface="Tw Cen MT" panose="020B0602020104020603" pitchFamily="34" charset="77"/>
            </a:endParaRPr>
          </a:p>
          <a:p>
            <a:r>
              <a:rPr lang="en-US" sz="1013" dirty="0">
                <a:latin typeface="Tw Cen MT" panose="020B0602020104020603" pitchFamily="34" charset="77"/>
              </a:rPr>
              <a:t>- </a:t>
            </a:r>
            <a:r>
              <a:rPr lang="en-US" sz="1800" dirty="0" err="1">
                <a:latin typeface="Tw Cen MT" panose="020B0602020104020603" pitchFamily="34" charset="77"/>
              </a:rPr>
              <a:t>Rstudio</a:t>
            </a:r>
            <a:r>
              <a:rPr lang="en-US" sz="1800" dirty="0">
                <a:latin typeface="Tw Cen MT" panose="020B0602020104020603" pitchFamily="34" charset="77"/>
              </a:rPr>
              <a:t> </a:t>
            </a:r>
          </a:p>
          <a:p>
            <a:endParaRPr lang="en-US" sz="1800" dirty="0">
              <a:latin typeface="Tw Cen MT" panose="020B0602020104020603" pitchFamily="34" charset="77"/>
            </a:endParaRPr>
          </a:p>
          <a:p>
            <a:r>
              <a:rPr lang="en-US" sz="1800" dirty="0">
                <a:latin typeface="Tw Cen MT" panose="020B0602020104020603" pitchFamily="34" charset="77"/>
              </a:rPr>
              <a:t>- Use rpy2 for ‘link’ to Python</a:t>
            </a:r>
          </a:p>
          <a:p>
            <a:r>
              <a:rPr lang="en-US" sz="1800" dirty="0">
                <a:latin typeface="Tw Cen MT" panose="020B0602020104020603" pitchFamily="34" charset="7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D8B51-F6D5-6542-BBEC-170CCB634D5E}"/>
              </a:ext>
            </a:extLst>
          </p:cNvPr>
          <p:cNvSpPr txBox="1"/>
          <p:nvPr/>
        </p:nvSpPr>
        <p:spPr>
          <a:xfrm>
            <a:off x="737539" y="2402886"/>
            <a:ext cx="31543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400" dirty="0">
                <a:latin typeface="Tw Cen MT" panose="020B0602020104020603" pitchFamily="34" charset="77"/>
              </a:rPr>
              <a:t>Package for population genomic analyses &amp; method development </a:t>
            </a:r>
          </a:p>
          <a:p>
            <a:pPr marL="214313" indent="-214313">
              <a:buFontTx/>
              <a:buChar char="-"/>
            </a:pPr>
            <a:endParaRPr lang="en-US" sz="1400" dirty="0">
              <a:latin typeface="Tw Cen MT" panose="020B0602020104020603" pitchFamily="34" charset="77"/>
            </a:endParaRPr>
          </a:p>
          <a:p>
            <a:pPr marL="214313" indent="-214313">
              <a:buFontTx/>
              <a:buChar char="-"/>
            </a:pPr>
            <a:r>
              <a:rPr lang="en-US" sz="1400" dirty="0">
                <a:latin typeface="Tw Cen MT" panose="020B0602020104020603" pitchFamily="34" charset="77"/>
              </a:rPr>
              <a:t>Includes diversity, neutrality and polymorphisms stats </a:t>
            </a:r>
          </a:p>
          <a:p>
            <a:endParaRPr lang="en-US" sz="1400" dirty="0">
              <a:latin typeface="Tw Cen MT" panose="020B0602020104020603" pitchFamily="34" charset="77"/>
            </a:endParaRPr>
          </a:p>
          <a:p>
            <a:pPr marL="214313" indent="-214313">
              <a:buFontTx/>
              <a:buChar char="-"/>
            </a:pPr>
            <a:r>
              <a:rPr lang="en-US" sz="1400" dirty="0">
                <a:latin typeface="Tw Cen MT" panose="020B0602020104020603" pitchFamily="34" charset="77"/>
              </a:rPr>
              <a:t>Applied to whole genome SNP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0C667-7927-144C-96D2-E94FB2F6E0E0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DA99E62-3CC1-754A-96E6-C564702526EF}"/>
              </a:ext>
            </a:extLst>
          </p:cNvPr>
          <p:cNvSpPr txBox="1">
            <a:spLocks/>
          </p:cNvSpPr>
          <p:nvPr/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685783" rtl="0" eaLnBrk="1" latinLnBrk="0" hangingPunct="1"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Statistical Tests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06072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3FCC4B-3D50-0A41-B89D-6E038A9C4F3F}"/>
              </a:ext>
            </a:extLst>
          </p:cNvPr>
          <p:cNvSpPr txBox="1"/>
          <p:nvPr/>
        </p:nvSpPr>
        <p:spPr>
          <a:xfrm>
            <a:off x="539286" y="838153"/>
            <a:ext cx="29110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latin typeface="Tw Cen MT" panose="020B0602020104020603" pitchFamily="34" charset="77"/>
              </a:rPr>
              <a:t>PopGenome</a:t>
            </a:r>
            <a:r>
              <a:rPr lang="en-US" sz="2100" b="1" dirty="0">
                <a:latin typeface="Tw Cen MT" panose="020B0602020104020603" pitchFamily="34" charset="77"/>
              </a:rPr>
              <a:t> Package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028BC-006C-0C44-890E-89A0D8380F41}"/>
              </a:ext>
            </a:extLst>
          </p:cNvPr>
          <p:cNvSpPr txBox="1"/>
          <p:nvPr/>
        </p:nvSpPr>
        <p:spPr>
          <a:xfrm>
            <a:off x="539286" y="1354596"/>
            <a:ext cx="78143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i="1" dirty="0">
                <a:latin typeface="Tw Cen MT" panose="020B0602020104020603" pitchFamily="34" charset="77"/>
              </a:rPr>
              <a:t>Diversity Statistics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>
              <a:latin typeface="Tw Cen MT" panose="020B0602020104020603" pitchFamily="34" charset="77"/>
            </a:endParaRPr>
          </a:p>
          <a:p>
            <a:pPr lvl="1"/>
            <a:r>
              <a:rPr lang="en-US" sz="1800" dirty="0" err="1">
                <a:latin typeface="Courier" pitchFamily="2" charset="0"/>
              </a:rPr>
              <a:t>diversity.stats.between</a:t>
            </a:r>
            <a:r>
              <a:rPr lang="en-US" sz="1800" dirty="0">
                <a:latin typeface="Courier" pitchFamily="2" charset="0"/>
              </a:rPr>
              <a:t>-methods</a:t>
            </a:r>
          </a:p>
          <a:p>
            <a:pPr lvl="1"/>
            <a:r>
              <a:rPr lang="en-US" sz="1800" dirty="0">
                <a:latin typeface="Tw Cen MT" panose="020B0602020104020603" pitchFamily="34" charset="77"/>
              </a:rPr>
              <a:t>Function to calculate nucleotide &amp; haplotype diversities between populations</a:t>
            </a:r>
          </a:p>
          <a:p>
            <a:pPr lvl="1"/>
            <a:endParaRPr lang="en-US" sz="1800" dirty="0">
              <a:latin typeface="Courier" pitchFamily="2" charset="0"/>
            </a:endParaRPr>
          </a:p>
          <a:p>
            <a:pPr lvl="1"/>
            <a:r>
              <a:rPr lang="en-US" sz="1800" dirty="0" err="1">
                <a:latin typeface="Courier" pitchFamily="2" charset="0"/>
              </a:rPr>
              <a:t>F_ST.stats</a:t>
            </a:r>
            <a:r>
              <a:rPr lang="en-US" sz="1800" dirty="0">
                <a:latin typeface="Courier" pitchFamily="2" charset="0"/>
              </a:rPr>
              <a:t>-methods</a:t>
            </a:r>
          </a:p>
          <a:p>
            <a:pPr lvl="1"/>
            <a:r>
              <a:rPr lang="en-US" sz="1800" dirty="0">
                <a:latin typeface="Tw Cen MT" panose="020B0602020104020603" pitchFamily="34" charset="77"/>
              </a:rPr>
              <a:t>Fixation index</a:t>
            </a:r>
          </a:p>
          <a:p>
            <a:pPr lvl="1"/>
            <a:r>
              <a:rPr lang="en-US" sz="1800" dirty="0">
                <a:latin typeface="Tw Cen MT" panose="020B0602020104020603" pitchFamily="34" charset="77"/>
              </a:rPr>
              <a:t>Calculates </a:t>
            </a:r>
            <a:r>
              <a:rPr lang="en-US" sz="1800" dirty="0" err="1">
                <a:latin typeface="Tw Cen MT" panose="020B0602020104020603" pitchFamily="34" charset="77"/>
              </a:rPr>
              <a:t>nuc</a:t>
            </a:r>
            <a:r>
              <a:rPr lang="en-US" sz="1800" dirty="0">
                <a:latin typeface="Tw Cen MT" panose="020B0602020104020603" pitchFamily="34" charset="77"/>
              </a:rPr>
              <a:t> diversity within nucleotide &amp; hap diversity within haplotype</a:t>
            </a:r>
          </a:p>
          <a:p>
            <a:pPr lvl="1"/>
            <a:r>
              <a:rPr lang="en-US" sz="1800" dirty="0">
                <a:latin typeface="Tw Cen MT" panose="020B0602020104020603" pitchFamily="34" charset="77"/>
              </a:rPr>
              <a:t>Nucleotide diversities divided by size of region – diversities per site</a:t>
            </a:r>
          </a:p>
          <a:p>
            <a:pPr lvl="1"/>
            <a:endParaRPr lang="en-US" sz="1800" dirty="0">
              <a:latin typeface="Tw Cen MT" panose="020B0602020104020603" pitchFamily="34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ED05E5-D0B8-DE4C-9E1B-A0C14F4F6B0F}"/>
              </a:ext>
            </a:extLst>
          </p:cNvPr>
          <p:cNvSpPr txBox="1">
            <a:spLocks/>
          </p:cNvSpPr>
          <p:nvPr/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685783" rtl="0" eaLnBrk="1" latinLnBrk="0" hangingPunct="1"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Statistical Tests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866F24-BA50-5D47-B097-C44D5878998F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</p:spTree>
    <p:extLst>
      <p:ext uri="{BB962C8B-B14F-4D97-AF65-F5344CB8AC3E}">
        <p14:creationId xmlns:p14="http://schemas.microsoft.com/office/powerpoint/2010/main" val="1248751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3FCC4B-3D50-0A41-B89D-6E038A9C4F3F}"/>
              </a:ext>
            </a:extLst>
          </p:cNvPr>
          <p:cNvSpPr txBox="1"/>
          <p:nvPr/>
        </p:nvSpPr>
        <p:spPr>
          <a:xfrm>
            <a:off x="539286" y="838153"/>
            <a:ext cx="29110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latin typeface="Tw Cen MT" panose="020B0602020104020603" pitchFamily="34" charset="77"/>
              </a:rPr>
              <a:t>PopGenome</a:t>
            </a:r>
            <a:r>
              <a:rPr lang="en-US" sz="2100" b="1" dirty="0">
                <a:latin typeface="Tw Cen MT" panose="020B0602020104020603" pitchFamily="34" charset="77"/>
              </a:rPr>
              <a:t> Package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028BC-006C-0C44-890E-89A0D8380F41}"/>
              </a:ext>
            </a:extLst>
          </p:cNvPr>
          <p:cNvSpPr txBox="1"/>
          <p:nvPr/>
        </p:nvSpPr>
        <p:spPr>
          <a:xfrm>
            <a:off x="539287" y="1338963"/>
            <a:ext cx="7814342" cy="307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100" i="1" dirty="0">
                <a:latin typeface="Tw Cen MT" panose="020B0602020104020603" pitchFamily="34" charset="77"/>
              </a:rPr>
              <a:t>Diversity Statistics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2100" i="1" dirty="0">
              <a:latin typeface="Tw Cen MT" panose="020B0602020104020603" pitchFamily="34" charset="77"/>
            </a:endParaRPr>
          </a:p>
          <a:p>
            <a:pPr lvl="1"/>
            <a:endParaRPr lang="en-US" sz="900" dirty="0">
              <a:latin typeface="Tw Cen MT" panose="020B0602020104020603" pitchFamily="34" charset="77"/>
            </a:endParaRPr>
          </a:p>
          <a:p>
            <a:pPr marL="600075" lvl="1" indent="-257175">
              <a:buFont typeface="Wingdings" pitchFamily="2" charset="2"/>
              <a:buChar char="ü"/>
            </a:pPr>
            <a:r>
              <a:rPr lang="en-US" sz="1950" dirty="0">
                <a:latin typeface="Tw Cen MT" panose="020B0602020104020603" pitchFamily="34" charset="77"/>
              </a:rPr>
              <a:t>Nucleotide Diversity (Genetic diversity)</a:t>
            </a:r>
          </a:p>
          <a:p>
            <a:pPr marL="600075" lvl="1" indent="-257175">
              <a:buFont typeface="Wingdings" pitchFamily="2" charset="2"/>
              <a:buChar char="ü"/>
            </a:pPr>
            <a:endParaRPr lang="en-US" sz="1950" dirty="0">
              <a:latin typeface="Tw Cen MT" panose="020B0602020104020603" pitchFamily="34" charset="77"/>
            </a:endParaRPr>
          </a:p>
          <a:p>
            <a:pPr marL="600075" lvl="1" indent="-257175">
              <a:buFont typeface="Wingdings" pitchFamily="2" charset="2"/>
              <a:buChar char="ü"/>
            </a:pPr>
            <a:endParaRPr lang="en-US" sz="1950" dirty="0">
              <a:latin typeface="Tw Cen MT" panose="020B0602020104020603" pitchFamily="34" charset="77"/>
            </a:endParaRPr>
          </a:p>
          <a:p>
            <a:pPr marL="600075" lvl="1" indent="-257175">
              <a:buFont typeface="Wingdings" pitchFamily="2" charset="2"/>
              <a:buChar char="ü"/>
            </a:pPr>
            <a:endParaRPr lang="en-US" sz="1950" dirty="0">
              <a:latin typeface="Tw Cen MT" panose="020B0602020104020603" pitchFamily="34" charset="77"/>
            </a:endParaRPr>
          </a:p>
          <a:p>
            <a:pPr marL="600075" lvl="1" indent="-257175">
              <a:buFont typeface="Wingdings" pitchFamily="2" charset="2"/>
              <a:buChar char="ü"/>
            </a:pPr>
            <a:endParaRPr lang="en-US" sz="900" dirty="0">
              <a:latin typeface="Tw Cen MT" panose="020B0602020104020603" pitchFamily="34" charset="77"/>
            </a:endParaRPr>
          </a:p>
          <a:p>
            <a:pPr marL="600075" lvl="1" indent="-257175">
              <a:buFont typeface="Wingdings" pitchFamily="2" charset="2"/>
              <a:buChar char="ü"/>
            </a:pPr>
            <a:r>
              <a:rPr lang="en-US" sz="1950" dirty="0">
                <a:latin typeface="Tw Cen MT" panose="020B0602020104020603" pitchFamily="34" charset="77"/>
              </a:rPr>
              <a:t>Haplotype Diversity</a:t>
            </a:r>
          </a:p>
          <a:p>
            <a:pPr lvl="1"/>
            <a:endParaRPr lang="en-US" sz="1800" dirty="0">
              <a:latin typeface="Tw Cen MT" panose="020B0602020104020603" pitchFamily="34" charset="77"/>
            </a:endParaRPr>
          </a:p>
          <a:p>
            <a:pPr lvl="1"/>
            <a:endParaRPr lang="en-US" sz="1800" dirty="0">
              <a:latin typeface="Tw Cen MT" panose="020B06020201040206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243E6-3BFB-4D40-A73B-24446DD57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211" y="1770549"/>
            <a:ext cx="2163296" cy="1165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6F562-72D4-094E-9AF0-E2A08C89C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627" y="3148899"/>
            <a:ext cx="1489822" cy="1169902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B76004-C1C0-AB48-9CBA-98541C850FC8}"/>
              </a:ext>
            </a:extLst>
          </p:cNvPr>
          <p:cNvSpPr txBox="1">
            <a:spLocks/>
          </p:cNvSpPr>
          <p:nvPr/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685783" rtl="0" eaLnBrk="1" latinLnBrk="0" hangingPunct="1"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Statistical Tests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55F8B-972A-7E41-9661-F0EC67C1F5D6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</p:spTree>
    <p:extLst>
      <p:ext uri="{BB962C8B-B14F-4D97-AF65-F5344CB8AC3E}">
        <p14:creationId xmlns:p14="http://schemas.microsoft.com/office/powerpoint/2010/main" val="5081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3FCC4B-3D50-0A41-B89D-6E038A9C4F3F}"/>
              </a:ext>
            </a:extLst>
          </p:cNvPr>
          <p:cNvSpPr txBox="1"/>
          <p:nvPr/>
        </p:nvSpPr>
        <p:spPr>
          <a:xfrm>
            <a:off x="525061" y="873841"/>
            <a:ext cx="29110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latin typeface="Tw Cen MT" panose="020B0602020104020603" pitchFamily="34" charset="77"/>
              </a:rPr>
              <a:t>PopGenome</a:t>
            </a:r>
            <a:r>
              <a:rPr lang="en-US" sz="2100" b="1" dirty="0">
                <a:latin typeface="Tw Cen MT" panose="020B0602020104020603" pitchFamily="34" charset="77"/>
              </a:rPr>
              <a:t> Package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028BC-006C-0C44-890E-89A0D8380F41}"/>
              </a:ext>
            </a:extLst>
          </p:cNvPr>
          <p:cNvSpPr txBox="1"/>
          <p:nvPr/>
        </p:nvSpPr>
        <p:spPr>
          <a:xfrm>
            <a:off x="525061" y="1289339"/>
            <a:ext cx="7814342" cy="294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100" i="1" dirty="0">
                <a:latin typeface="Tw Cen MT" panose="020B0602020104020603" pitchFamily="34" charset="77"/>
              </a:rPr>
              <a:t>Neutrality Statistics</a:t>
            </a:r>
          </a:p>
          <a:p>
            <a:pPr lvl="1"/>
            <a:r>
              <a:rPr lang="en-US" sz="1800" dirty="0" err="1">
                <a:latin typeface="Courier" pitchFamily="2" charset="0"/>
              </a:rPr>
              <a:t>Neutrality.stats</a:t>
            </a:r>
            <a:r>
              <a:rPr lang="en-US" sz="1800" dirty="0">
                <a:latin typeface="Courier" pitchFamily="2" charset="0"/>
              </a:rPr>
              <a:t>-methods</a:t>
            </a:r>
          </a:p>
          <a:p>
            <a:pPr lvl="1"/>
            <a:r>
              <a:rPr lang="en-US" sz="1800" dirty="0">
                <a:latin typeface="Tw Cen MT" panose="020B0602020104020603" pitchFamily="34" charset="77"/>
              </a:rPr>
              <a:t>Function to calculate neutrality statistics</a:t>
            </a:r>
          </a:p>
          <a:p>
            <a:pPr lvl="1"/>
            <a:endParaRPr lang="en-US" sz="1000" dirty="0">
              <a:latin typeface="Tw Cen MT" panose="020B0602020104020603" pitchFamily="34" charset="77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50" dirty="0">
                <a:latin typeface="Tw Cen MT" panose="020B0602020104020603" pitchFamily="34" charset="77"/>
              </a:rPr>
              <a:t>Tajima’s D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200" dirty="0">
                <a:latin typeface="Tw Cen MT" panose="020B0602020104020603" pitchFamily="34" charset="77"/>
              </a:rPr>
              <a:t>Difference between 2 measures of genetic diversity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600" dirty="0">
              <a:latin typeface="Tw Cen MT" panose="020B0602020104020603" pitchFamily="34" charset="77"/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200" dirty="0">
                <a:latin typeface="Tw Cen MT" panose="020B0602020104020603" pitchFamily="34" charset="77"/>
              </a:rPr>
              <a:t>Distinguishes between a DNA sequence evolving randomly (‘neutrally’) and one evolving under a non-random process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600" dirty="0">
              <a:latin typeface="Tw Cen MT" panose="020B0602020104020603" pitchFamily="34" charset="77"/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200" dirty="0">
                <a:latin typeface="Tw Cen MT" panose="020B0602020104020603" pitchFamily="34" charset="77"/>
              </a:rPr>
              <a:t>A negative result signifies excess of low frequency polymorphisms relative to expectation (population size expansion)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600" dirty="0">
              <a:latin typeface="Tw Cen MT" panose="020B0602020104020603" pitchFamily="34" charset="77"/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200" dirty="0">
                <a:latin typeface="Tw Cen MT" panose="020B0602020104020603" pitchFamily="34" charset="77"/>
              </a:rPr>
              <a:t>A positive result signifies low levels of both low and high frequency polymorphisms, indicating a contraction in population size and/or balancing selection.</a:t>
            </a:r>
            <a:endParaRPr lang="en-US" sz="1800" dirty="0">
              <a:latin typeface="Tw Cen MT" panose="020B0602020104020603" pitchFamily="34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2138DF-97E4-274A-B69B-A792754D5154}"/>
              </a:ext>
            </a:extLst>
          </p:cNvPr>
          <p:cNvSpPr txBox="1">
            <a:spLocks/>
          </p:cNvSpPr>
          <p:nvPr/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685783" rtl="0" eaLnBrk="1" latinLnBrk="0" hangingPunct="1"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Statistical Tests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58129B-8F83-0D4A-82C3-50DDCE2D60CC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</p:spTree>
    <p:extLst>
      <p:ext uri="{BB962C8B-B14F-4D97-AF65-F5344CB8AC3E}">
        <p14:creationId xmlns:p14="http://schemas.microsoft.com/office/powerpoint/2010/main" val="207825100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Queen Mary">
      <a:dk1>
        <a:sysClr val="windowText" lastClr="000000"/>
      </a:dk1>
      <a:lt1>
        <a:sysClr val="window" lastClr="FFFFFF"/>
      </a:lt1>
      <a:dk2>
        <a:srgbClr val="123181"/>
      </a:dk2>
      <a:lt2>
        <a:srgbClr val="D8D8D8"/>
      </a:lt2>
      <a:accent1>
        <a:srgbClr val="123181"/>
      </a:accent1>
      <a:accent2>
        <a:srgbClr val="792273"/>
      </a:accent2>
      <a:accent3>
        <a:srgbClr val="2DB8C5"/>
      </a:accent3>
      <a:accent4>
        <a:srgbClr val="CDA60C"/>
      </a:accent4>
      <a:accent5>
        <a:srgbClr val="BD1C1C"/>
      </a:accent5>
      <a:accent6>
        <a:srgbClr val="73B82B"/>
      </a:accent6>
      <a:hlink>
        <a:srgbClr val="123181"/>
      </a:hlink>
      <a:folHlink>
        <a:srgbClr val="107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1196</TotalTime>
  <Words>299</Words>
  <Application>Microsoft Macintosh PowerPoint</Application>
  <PresentationFormat>On-screen Show (16:9)</PresentationFormat>
  <Paragraphs>89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9" baseType="lpstr">
      <vt:lpstr>4 Text</vt:lpstr>
      <vt:lpstr>Arial</vt:lpstr>
      <vt:lpstr>Avenir Next</vt:lpstr>
      <vt:lpstr>Calibri</vt:lpstr>
      <vt:lpstr>Calibri Light</vt:lpstr>
      <vt:lpstr>Century Gothic</vt:lpstr>
      <vt:lpstr>Channel 4 Chadwick</vt:lpstr>
      <vt:lpstr>Courier</vt:lpstr>
      <vt:lpstr>Frutiger 55 Roman</vt:lpstr>
      <vt:lpstr>FS Sally Trial Medium</vt:lpstr>
      <vt:lpstr>Tw Cen MT</vt:lpstr>
      <vt:lpstr>Tw Cen MT Condensed</vt:lpstr>
      <vt:lpstr>Wingdings</vt:lpstr>
      <vt:lpstr>1_Custom Design</vt:lpstr>
      <vt:lpstr>2_Custom Design</vt:lpstr>
      <vt:lpstr>Vapor Trail</vt:lpstr>
      <vt:lpstr>PowerPoint Presentation</vt:lpstr>
      <vt:lpstr>   </vt:lpstr>
      <vt:lpstr>   </vt:lpstr>
      <vt:lpstr>Demonstration </vt:lpstr>
      <vt:lpstr>Demonstration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J</dc:creator>
  <cp:lastModifiedBy>Upkar Gill</cp:lastModifiedBy>
  <cp:revision>125</cp:revision>
  <dcterms:created xsi:type="dcterms:W3CDTF">2020-06-18T12:08:25Z</dcterms:created>
  <dcterms:modified xsi:type="dcterms:W3CDTF">2022-02-10T12:28:16Z</dcterms:modified>
</cp:coreProperties>
</file>